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7" r:id="rId3"/>
    <p:sldId id="279" r:id="rId4"/>
    <p:sldId id="280" r:id="rId5"/>
    <p:sldId id="273" r:id="rId6"/>
    <p:sldId id="274" r:id="rId7"/>
    <p:sldId id="259" r:id="rId8"/>
    <p:sldId id="276" r:id="rId9"/>
    <p:sldId id="261" r:id="rId10"/>
    <p:sldId id="270" r:id="rId11"/>
    <p:sldId id="275" r:id="rId12"/>
    <p:sldId id="257" r:id="rId13"/>
    <p:sldId id="281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8DD748-63D6-17B1-FF69-604271D94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FB0FB5-961F-A594-FE2E-16162EB93A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103D3C-7AB1-7B72-A7A7-D235B567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741D56-C45A-453C-C123-CE8350BB5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1A462E-D64C-EEE6-F14F-48D961BD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413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210C83-A809-7421-5759-061025720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A07E99A-3FC0-3B49-0AD3-790E69F44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D2CA4A-C6F8-D0AD-FC0A-AC36ED80B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890894-CEAD-9D6B-18E3-E55BDC69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408D861-AF80-551B-FB45-21C56534A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21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A3640BB-49E9-CA16-C379-AF333238DC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9CC3D9-38D9-5656-2231-057B4FB4C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33FD64-375B-A8CF-DF9E-D65351B3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2BF252-0AA2-0924-300C-0B50B8904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9F385F-AB73-3188-5195-BB5DB33EC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349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127B5A-E685-EBE9-FB13-E944FC3A6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F6AC05-4AB3-489A-97CA-D287413BD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FDD8C2-EF8B-689C-0665-7353874E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07B22-EF7A-E22C-7F6E-0A8AD9328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A553A1-7866-6076-AC69-9F5B3928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13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B34A3-B9AB-3F1D-18BF-460810772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79E17D-DC84-7A35-E110-D56DB777A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DECCFF-DB6D-E4A3-44D0-460526BC7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3F1A7D-AFEE-B582-890D-EBA8097C4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CB75F4-76B8-A572-7E3F-FECA62CB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281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104BE8-9337-7F50-71B0-7CEC5E19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668B3D-4D46-E260-DE04-80C366A7E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E546DEB-EF00-D470-7FAA-E116DD8EDB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18860B-86DB-D402-6FC3-DAE7F4908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FA1BC9-A7EB-DF31-3AFB-6F478A3B7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A4F521-DDBF-C2A1-FA6F-B71E4A82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61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BC73F-6332-FDF2-ADBC-7621DF41A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F99D26-62D9-C77F-9A9F-06318138B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81A8818-B23E-D54E-263F-FF53E26D3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5949947-9CF9-F2ED-693B-F648203D03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98C1705-5CA0-17A6-EA7C-7FC3D058E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7A938CA-3A13-21D0-4D89-6B846EA35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B31B5AA-6EDF-6A81-38BC-2CF364F2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1365CF7-F449-2B49-8279-8E1215323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87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6B499F-E858-8044-E957-88BC302C5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FDB137F-592D-98F8-F164-F98B1A73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30B5A0-6923-E72F-6930-8E2FEF3A5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5DCCD7F-4ACD-F65A-BA99-4F283184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707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53977B0-119A-B545-FA0C-B07D90F6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B58E0E-4283-6E60-BE89-ECA745F7B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1D9092-29EE-1ED5-6D7E-811320CB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419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FFB64-E2A8-1F69-71D2-CB52B7D08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BA5D25-C0EC-D0B2-51D0-16E631356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312DFF-FF1D-B737-7EBF-5F4067176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3FE5C8-E7B4-5170-9474-7A85AFE01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68B4BD-1EEA-252C-D752-4EBE9CB04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029EA75-301B-A50E-0689-BE137FAFF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1026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09998F-9106-4C55-6563-DD0BDBE16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DA8654D-E68C-7123-0BB9-25D8D7B82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39FE69-8413-D84C-0181-72B5C884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5A1F7D-45F0-C6D3-E9AF-472AA3F3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8ACF3C-5378-D5AE-CA05-6B6E8EC17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EB8466-4681-4C88-DD30-BBB294B30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265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6E317EB-458F-47C8-C67D-71A5F9B65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1F37EF4-314A-7663-ABCF-F34A5CBF6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3AFC6F-2EB0-E339-EF35-9459E2EC2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965BE-2FE2-40EC-974C-906E56C7357F}" type="datetimeFigureOut">
              <a:rPr lang="de-DE" smtClean="0"/>
              <a:t>15.05.2023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C4F038-F87F-2DDF-A7AE-0B407BEA45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CB7FDB-62AB-6D03-630D-70EE08CC9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2B904-1AC7-4F10-8DC4-D6BA1D89C1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0168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feld 14">
            <a:extLst>
              <a:ext uri="{FF2B5EF4-FFF2-40B4-BE49-F238E27FC236}">
                <a16:creationId xmlns:a16="http://schemas.microsoft.com/office/drawing/2014/main" id="{ADA67833-3CB1-78B9-E58E-D27B6FD22A9D}"/>
              </a:ext>
            </a:extLst>
          </p:cNvPr>
          <p:cNvSpPr txBox="1"/>
          <p:nvPr/>
        </p:nvSpPr>
        <p:spPr>
          <a:xfrm>
            <a:off x="934277" y="2575004"/>
            <a:ext cx="103234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000" dirty="0" err="1"/>
              <a:t>Automatic</a:t>
            </a:r>
            <a:r>
              <a:rPr lang="de-DE" sz="2000" dirty="0"/>
              <a:t> </a:t>
            </a:r>
            <a:r>
              <a:rPr lang="de-DE" sz="2000" dirty="0" err="1"/>
              <a:t>classification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brain</a:t>
            </a:r>
            <a:r>
              <a:rPr lang="de-DE" sz="2000" dirty="0"/>
              <a:t> </a:t>
            </a:r>
            <a:r>
              <a:rPr lang="de-DE" sz="2000" dirty="0" err="1"/>
              <a:t>tumor</a:t>
            </a:r>
            <a:r>
              <a:rPr lang="de-DE" sz="2000" dirty="0"/>
              <a:t> type </a:t>
            </a:r>
            <a:r>
              <a:rPr lang="de-DE" sz="2000" dirty="0" err="1"/>
              <a:t>based</a:t>
            </a:r>
            <a:r>
              <a:rPr lang="de-DE" sz="2000" dirty="0"/>
              <a:t> on </a:t>
            </a:r>
            <a:r>
              <a:rPr lang="de-DE" sz="2000" dirty="0" err="1"/>
              <a:t>histological</a:t>
            </a:r>
            <a:r>
              <a:rPr lang="de-DE" sz="2000" dirty="0"/>
              <a:t> </a:t>
            </a:r>
            <a:r>
              <a:rPr lang="de-DE" sz="2000" dirty="0" err="1"/>
              <a:t>sections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tumor</a:t>
            </a:r>
            <a:r>
              <a:rPr lang="de-DE" sz="2000" dirty="0"/>
              <a:t> </a:t>
            </a:r>
            <a:r>
              <a:rPr lang="de-DE" sz="2000" dirty="0" err="1"/>
              <a:t>using</a:t>
            </a:r>
            <a:r>
              <a:rPr lang="de-DE" sz="2000" dirty="0"/>
              <a:t> </a:t>
            </a:r>
            <a:r>
              <a:rPr lang="de-DE" sz="2000" dirty="0" err="1"/>
              <a:t>machine</a:t>
            </a:r>
            <a:r>
              <a:rPr lang="de-DE" sz="2000" dirty="0"/>
              <a:t> </a:t>
            </a:r>
            <a:r>
              <a:rPr lang="de-DE" sz="2000" dirty="0" err="1"/>
              <a:t>learning</a:t>
            </a:r>
            <a:endParaRPr lang="de-DE" sz="20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0F0CE80-7E93-E284-EBE7-AF4DB846FC1C}"/>
              </a:ext>
            </a:extLst>
          </p:cNvPr>
          <p:cNvSpPr txBox="1"/>
          <p:nvPr/>
        </p:nvSpPr>
        <p:spPr>
          <a:xfrm>
            <a:off x="1987825" y="1740307"/>
            <a:ext cx="8216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/>
              <a:t>Automatic</a:t>
            </a:r>
            <a:r>
              <a:rPr lang="de-DE" sz="4000" dirty="0"/>
              <a:t> </a:t>
            </a:r>
            <a:r>
              <a:rPr lang="de-DE" sz="4000" dirty="0" err="1"/>
              <a:t>brain</a:t>
            </a:r>
            <a:r>
              <a:rPr lang="de-DE" sz="4000" dirty="0"/>
              <a:t> </a:t>
            </a:r>
            <a:r>
              <a:rPr lang="de-DE" sz="4000" dirty="0" err="1"/>
              <a:t>tumor</a:t>
            </a:r>
            <a:r>
              <a:rPr lang="de-DE" sz="4000" dirty="0"/>
              <a:t> </a:t>
            </a:r>
            <a:r>
              <a:rPr lang="de-DE" sz="4000" dirty="0" err="1"/>
              <a:t>classification</a:t>
            </a:r>
            <a:r>
              <a:rPr lang="de-DE" sz="4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30907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FDB5F0C-3A2C-80CB-791D-1D5651322396}"/>
              </a:ext>
            </a:extLst>
          </p:cNvPr>
          <p:cNvSpPr txBox="1"/>
          <p:nvPr/>
        </p:nvSpPr>
        <p:spPr>
          <a:xfrm>
            <a:off x="384313" y="249198"/>
            <a:ext cx="7407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Task: </a:t>
            </a:r>
            <a:r>
              <a:rPr lang="de-DE" sz="2400" dirty="0" err="1"/>
              <a:t>Lighting</a:t>
            </a:r>
            <a:r>
              <a:rPr lang="de-DE" sz="2400" dirty="0"/>
              <a:t> </a:t>
            </a:r>
            <a:r>
              <a:rPr lang="de-DE" sz="2400" dirty="0" err="1"/>
              <a:t>up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Blackbox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Interpretability</a:t>
            </a:r>
            <a:r>
              <a:rPr lang="de-DE" sz="2400" dirty="0"/>
              <a:t>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10FACDF-1845-59A1-7DE4-509851AE6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574" y="871247"/>
            <a:ext cx="7580242" cy="58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74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621270-1FBB-D512-DFD9-840EFFAC2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9DFE8E-EA42-00ED-CAF3-83E3F976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Website?</a:t>
            </a:r>
          </a:p>
          <a:p>
            <a:pPr marL="0" indent="0">
              <a:buNone/>
            </a:pPr>
            <a:r>
              <a:rPr lang="de-DE" dirty="0"/>
              <a:t>1.Uploading a </a:t>
            </a:r>
            <a:r>
              <a:rPr lang="de-DE" dirty="0" err="1"/>
              <a:t>histological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</a:t>
            </a:r>
          </a:p>
          <a:p>
            <a:pPr marL="0" indent="0">
              <a:buNone/>
            </a:pPr>
            <a:r>
              <a:rPr lang="de-DE" dirty="0"/>
              <a:t>2.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and </a:t>
            </a:r>
            <a:r>
              <a:rPr lang="de-DE" dirty="0" err="1"/>
              <a:t>interpretable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blackbox</a:t>
            </a:r>
            <a:r>
              <a:rPr lang="de-DE" dirty="0"/>
              <a:t>)</a:t>
            </a:r>
          </a:p>
          <a:p>
            <a:pPr marL="0" indent="0">
              <a:buNone/>
            </a:pPr>
            <a:r>
              <a:rPr lang="de-DE" dirty="0"/>
              <a:t>3. </a:t>
            </a:r>
            <a:r>
              <a:rPr lang="de-DE" dirty="0" err="1"/>
              <a:t>Visualization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interpretable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highlighting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tumor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6405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420C2040-2993-019E-F636-97F7FCD6450B}"/>
              </a:ext>
            </a:extLst>
          </p:cNvPr>
          <p:cNvSpPr txBox="1"/>
          <p:nvPr/>
        </p:nvSpPr>
        <p:spPr>
          <a:xfrm>
            <a:off x="132518" y="355413"/>
            <a:ext cx="3900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Plan: Roadmap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42ED95E-C4CF-EF05-AAB0-C6F2721AC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18" y="771154"/>
            <a:ext cx="11926964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11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3C8709-D1AE-33CF-8AA1-665275EA6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Questions: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5F39A1-B947-B61B-CE07-453117478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university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7533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D181F-BBBA-E785-F7E6-7D4927D79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669" y="226356"/>
            <a:ext cx="10515600" cy="1325563"/>
          </a:xfrm>
        </p:spPr>
        <p:txBody>
          <a:bodyPr>
            <a:normAutofit/>
          </a:bodyPr>
          <a:lstStyle/>
          <a:p>
            <a:r>
              <a:rPr lang="de-DE" sz="3200" dirty="0"/>
              <a:t>Background/Vision:</a:t>
            </a:r>
          </a:p>
        </p:txBody>
      </p:sp>
      <p:pic>
        <p:nvPicPr>
          <p:cNvPr id="8194" name="Picture 2" descr="Current workflow. Surgeon sends specimen to pathologist (or leaves the... |  Download Scientific Diagram">
            <a:extLst>
              <a:ext uri="{FF2B5EF4-FFF2-40B4-BE49-F238E27FC236}">
                <a16:creationId xmlns:a16="http://schemas.microsoft.com/office/drawing/2014/main" id="{5F1A1230-18D1-2CAD-AC33-85D74D5A2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444487"/>
            <a:ext cx="8096250" cy="45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7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D181F-BBBA-E785-F7E6-7D4927D79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669" y="226356"/>
            <a:ext cx="10515600" cy="1325563"/>
          </a:xfrm>
        </p:spPr>
        <p:txBody>
          <a:bodyPr>
            <a:normAutofit/>
          </a:bodyPr>
          <a:lstStyle/>
          <a:p>
            <a:r>
              <a:rPr lang="de-DE" sz="3200" dirty="0"/>
              <a:t>Background/Vision:</a:t>
            </a:r>
          </a:p>
        </p:txBody>
      </p:sp>
      <p:pic>
        <p:nvPicPr>
          <p:cNvPr id="8194" name="Picture 2" descr="Current workflow. Surgeon sends specimen to pathologist (or leaves the... |  Download Scientific Diagram">
            <a:extLst>
              <a:ext uri="{FF2B5EF4-FFF2-40B4-BE49-F238E27FC236}">
                <a16:creationId xmlns:a16="http://schemas.microsoft.com/office/drawing/2014/main" id="{5F1A1230-18D1-2CAD-AC33-85D74D5A2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444487"/>
            <a:ext cx="8096250" cy="45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D43FE448-0684-2451-D017-401DF16849EC}"/>
              </a:ext>
            </a:extLst>
          </p:cNvPr>
          <p:cNvCxnSpPr/>
          <p:nvPr/>
        </p:nvCxnSpPr>
        <p:spPr>
          <a:xfrm>
            <a:off x="6824870" y="1444487"/>
            <a:ext cx="3445565" cy="3922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8FD3413-48ED-0D6D-891D-2D078BB41A9E}"/>
              </a:ext>
            </a:extLst>
          </p:cNvPr>
          <p:cNvCxnSpPr>
            <a:cxnSpLocks/>
          </p:cNvCxnSpPr>
          <p:nvPr/>
        </p:nvCxnSpPr>
        <p:spPr>
          <a:xfrm flipV="1">
            <a:off x="7169426" y="1629153"/>
            <a:ext cx="3313043" cy="38837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702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0745CB07-2AB5-91EE-72C0-08310F74C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213" y="344557"/>
            <a:ext cx="8319924" cy="585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2206CA1-8AAD-23E1-5068-1A239671CC19}"/>
              </a:ext>
            </a:extLst>
          </p:cNvPr>
          <p:cNvSpPr txBox="1"/>
          <p:nvPr/>
        </p:nvSpPr>
        <p:spPr>
          <a:xfrm>
            <a:off x="331304" y="463826"/>
            <a:ext cx="3763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/>
              <a:t>Idea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036096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2653C9-AB08-835F-DBEE-8E5A197B6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 dirty="0" err="1"/>
              <a:t>Preprocessing</a:t>
            </a:r>
            <a:r>
              <a:rPr lang="de-DE" sz="3600" dirty="0"/>
              <a:t> </a:t>
            </a:r>
            <a:r>
              <a:rPr lang="de-DE" sz="3600" dirty="0" err="1"/>
              <a:t>strategy</a:t>
            </a:r>
            <a:r>
              <a:rPr lang="de-DE" sz="3600" dirty="0"/>
              <a:t>: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37485D5-8C26-C487-A208-8BFFEA4D2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082" y="891916"/>
            <a:ext cx="3114261" cy="3114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0453B691-AA7E-39EE-5DDA-57D3A7BF7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708092"/>
              </p:ext>
            </p:extLst>
          </p:nvPr>
        </p:nvGraphicFramePr>
        <p:xfrm>
          <a:off x="959957" y="4351572"/>
          <a:ext cx="10798860" cy="202189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19924">
                  <a:extLst>
                    <a:ext uri="{9D8B030D-6E8A-4147-A177-3AD203B41FA5}">
                      <a16:colId xmlns:a16="http://schemas.microsoft.com/office/drawing/2014/main" val="1805810865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3256794238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3956993402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242448043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969832926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768353751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3721948849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287847353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2501753009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2733672027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769631344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130193295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1961732835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672108737"/>
                    </a:ext>
                  </a:extLst>
                </a:gridCol>
                <a:gridCol w="719924">
                  <a:extLst>
                    <a:ext uri="{9D8B030D-6E8A-4147-A177-3AD203B41FA5}">
                      <a16:colId xmlns:a16="http://schemas.microsoft.com/office/drawing/2014/main" val="4249038759"/>
                    </a:ext>
                  </a:extLst>
                </a:gridCol>
              </a:tblGrid>
              <a:tr h="596093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uuid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pat_id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diagnosis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grade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subtype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secondary_diagnosis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control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age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sex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location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laterality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cellularity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tissue_area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recurrence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comment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323478"/>
                  </a:ext>
                </a:extLst>
              </a:tr>
              <a:tr h="1148335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a1965749-357f-11eb-801a-001a7dda7111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Glioblastoma, IDH-</a:t>
                      </a:r>
                      <a:r>
                        <a:rPr lang="de-DE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wildtype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IV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66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male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[]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3693.74249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24.09859384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3" marR="8763" marT="8763" marB="42062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6369774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27F25CF1-127A-1D84-C759-C9C03DF57F88}"/>
              </a:ext>
            </a:extLst>
          </p:cNvPr>
          <p:cNvSpPr txBox="1"/>
          <p:nvPr/>
        </p:nvSpPr>
        <p:spPr>
          <a:xfrm>
            <a:off x="263387" y="10331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Inter"/>
              </a:rPr>
              <a:t>The Digital Brain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ter"/>
              </a:rPr>
              <a:t>Tumour</a:t>
            </a:r>
            <a:r>
              <a:rPr lang="en-US" b="0" i="0" dirty="0">
                <a:solidFill>
                  <a:srgbClr val="333333"/>
                </a:solidFill>
                <a:effectLst/>
                <a:latin typeface="Inter"/>
              </a:rPr>
              <a:t> Atlas</a:t>
            </a:r>
          </a:p>
          <a:p>
            <a:r>
              <a:rPr lang="de-DE" sz="1400" b="0" i="0" dirty="0" err="1">
                <a:solidFill>
                  <a:srgbClr val="333333"/>
                </a:solidFill>
                <a:effectLst/>
                <a:latin typeface="Inter"/>
              </a:rPr>
              <a:t>Roetzer-Pejrimovsky</a:t>
            </a:r>
            <a:r>
              <a:rPr lang="de-DE" sz="1400" b="0" i="0" dirty="0">
                <a:solidFill>
                  <a:srgbClr val="333333"/>
                </a:solidFill>
                <a:effectLst/>
                <a:latin typeface="Inter"/>
              </a:rPr>
              <a:t> et al.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784EE80-5F25-BE64-394A-7ECC54825960}"/>
              </a:ext>
            </a:extLst>
          </p:cNvPr>
          <p:cNvSpPr txBox="1"/>
          <p:nvPr/>
        </p:nvSpPr>
        <p:spPr>
          <a:xfrm>
            <a:off x="263387" y="1729563"/>
            <a:ext cx="36990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6D6D6D"/>
                </a:solidFill>
                <a:effectLst/>
                <a:latin typeface="Inter"/>
              </a:rPr>
              <a:t>3,115 slides scans of 126 brain </a:t>
            </a:r>
            <a:r>
              <a:rPr lang="en-US" b="0" i="0" dirty="0" err="1">
                <a:solidFill>
                  <a:srgbClr val="6D6D6D"/>
                </a:solidFill>
                <a:effectLst/>
                <a:latin typeface="Inter"/>
              </a:rPr>
              <a:t>tumour</a:t>
            </a:r>
            <a:r>
              <a:rPr lang="en-US" b="0" i="0" dirty="0">
                <a:solidFill>
                  <a:srgbClr val="6D6D6D"/>
                </a:solidFill>
                <a:effectLst/>
                <a:latin typeface="Inter"/>
              </a:rPr>
              <a:t> types (including 47 control tissue slides) amounting to 3.6TiB of 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251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2653C9-AB08-835F-DBEE-8E5A197B6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0"/>
            <a:ext cx="10515600" cy="1325563"/>
          </a:xfrm>
        </p:spPr>
        <p:txBody>
          <a:bodyPr>
            <a:normAutofit/>
          </a:bodyPr>
          <a:lstStyle/>
          <a:p>
            <a:r>
              <a:rPr lang="de-DE" sz="3600" dirty="0" err="1"/>
              <a:t>Preprocessing</a:t>
            </a:r>
            <a:r>
              <a:rPr lang="de-DE" sz="3600" dirty="0"/>
              <a:t> </a:t>
            </a:r>
            <a:r>
              <a:rPr lang="de-DE" sz="3600" dirty="0" err="1"/>
              <a:t>strategy</a:t>
            </a:r>
            <a:r>
              <a:rPr lang="de-DE" sz="3600" dirty="0"/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1AC2199-E2C6-B741-E959-B0077C6D10C2}"/>
              </a:ext>
            </a:extLst>
          </p:cNvPr>
          <p:cNvSpPr txBox="1"/>
          <p:nvPr/>
        </p:nvSpPr>
        <p:spPr>
          <a:xfrm>
            <a:off x="387626" y="1166587"/>
            <a:ext cx="944425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Data </a:t>
            </a: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Loading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: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We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begin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by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loading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annotation.csv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file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which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contains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clinical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annotations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for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each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patient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. This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includes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patient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demographics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tumor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characteristics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(type, grade,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subtype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), and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other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relevant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clinical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details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. Note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that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label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in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code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corresponds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patient's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tumor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type.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Data </a:t>
            </a: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Downloading</a:t>
            </a: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and </a:t>
            </a: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Preprocessing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: The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histopathological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images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corresponding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each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patient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are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hosted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on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EBRAINS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data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proxy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API. This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notebook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contains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script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download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ndpi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files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. Given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irregular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sizes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these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images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we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have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implemented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mechanism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ensure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that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downloaded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images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have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minimum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size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(512x512, 1024x1024, 2048x2048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pixels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)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for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consistency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and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ease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further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processing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6452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3">
            <a:extLst>
              <a:ext uri="{FF2B5EF4-FFF2-40B4-BE49-F238E27FC236}">
                <a16:creationId xmlns:a16="http://schemas.microsoft.com/office/drawing/2014/main" id="{68FDE592-4754-10E1-428F-8FDA46C97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30" y="876058"/>
            <a:ext cx="5993020" cy="598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7EE8EC3-EF87-73C9-EFCF-B783213EC6CF}"/>
              </a:ext>
            </a:extLst>
          </p:cNvPr>
          <p:cNvSpPr txBox="1"/>
          <p:nvPr/>
        </p:nvSpPr>
        <p:spPr>
          <a:xfrm>
            <a:off x="384313" y="249198"/>
            <a:ext cx="5711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Task: Classification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brain</a:t>
            </a:r>
            <a:r>
              <a:rPr lang="de-DE" sz="2400" dirty="0"/>
              <a:t> </a:t>
            </a:r>
            <a:r>
              <a:rPr lang="de-DE" sz="2400" dirty="0" err="1"/>
              <a:t>tumor</a:t>
            </a:r>
            <a:r>
              <a:rPr lang="de-DE" sz="2400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4191513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3">
            <a:extLst>
              <a:ext uri="{FF2B5EF4-FFF2-40B4-BE49-F238E27FC236}">
                <a16:creationId xmlns:a16="http://schemas.microsoft.com/office/drawing/2014/main" id="{68FDE592-4754-10E1-428F-8FDA46C97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490" y="894983"/>
            <a:ext cx="5993020" cy="598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7EE8EC3-EF87-73C9-EFCF-B783213EC6CF}"/>
              </a:ext>
            </a:extLst>
          </p:cNvPr>
          <p:cNvSpPr txBox="1"/>
          <p:nvPr/>
        </p:nvSpPr>
        <p:spPr>
          <a:xfrm>
            <a:off x="384313" y="249198"/>
            <a:ext cx="5711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Task: Classification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brain</a:t>
            </a:r>
            <a:r>
              <a:rPr lang="de-DE" sz="2400" dirty="0"/>
              <a:t> </a:t>
            </a:r>
            <a:r>
              <a:rPr lang="de-DE" sz="2400" dirty="0" err="1"/>
              <a:t>tumor</a:t>
            </a:r>
            <a:r>
              <a:rPr lang="de-DE" sz="2400" dirty="0"/>
              <a:t> type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AEFEDB9-36E1-669C-561C-981912D09390}"/>
              </a:ext>
            </a:extLst>
          </p:cNvPr>
          <p:cNvGrpSpPr/>
          <p:nvPr/>
        </p:nvGrpSpPr>
        <p:grpSpPr>
          <a:xfrm>
            <a:off x="3099490" y="1386306"/>
            <a:ext cx="5993020" cy="4999296"/>
            <a:chOff x="2756452" y="667760"/>
            <a:chExt cx="6643893" cy="5440861"/>
          </a:xfrm>
        </p:grpSpPr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4ABC0C35-03CD-9C60-A84E-89213029AC3F}"/>
                </a:ext>
              </a:extLst>
            </p:cNvPr>
            <p:cNvSpPr txBox="1"/>
            <p:nvPr/>
          </p:nvSpPr>
          <p:spPr>
            <a:xfrm>
              <a:off x="2994992" y="809247"/>
              <a:ext cx="1470991" cy="3197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>
                  <a:solidFill>
                    <a:srgbClr val="222222"/>
                  </a:solidFill>
                  <a:effectLst/>
                  <a:latin typeface="-apple-system"/>
                </a:rPr>
                <a:t>Perineurioma</a:t>
              </a:r>
              <a:endParaRPr lang="de-DE" sz="1400" dirty="0"/>
            </a:p>
          </p:txBody>
        </p:sp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E6957CF9-A0BF-74F6-66A2-58FF52ECB037}"/>
                </a:ext>
              </a:extLst>
            </p:cNvPr>
            <p:cNvSpPr txBox="1"/>
            <p:nvPr/>
          </p:nvSpPr>
          <p:spPr>
            <a:xfrm>
              <a:off x="5287617" y="809247"/>
              <a:ext cx="1616765" cy="3197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Angiosarcoma</a:t>
              </a:r>
              <a:endParaRPr lang="de-DE" sz="1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5071917D-FFDD-1052-26E8-7C4C1FAB09BD}"/>
                </a:ext>
              </a:extLst>
            </p:cNvPr>
            <p:cNvSpPr txBox="1"/>
            <p:nvPr/>
          </p:nvSpPr>
          <p:spPr>
            <a:xfrm>
              <a:off x="7341706" y="667760"/>
              <a:ext cx="2054085" cy="5436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Lymphoplasmacyte-rich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meningioma</a:t>
              </a:r>
              <a:endParaRPr lang="de-DE" sz="1400" dirty="0"/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CFE1308F-E379-DAC0-2DA4-6DDC8CF99E1F}"/>
                </a:ext>
              </a:extLst>
            </p:cNvPr>
            <p:cNvSpPr txBox="1"/>
            <p:nvPr/>
          </p:nvSpPr>
          <p:spPr>
            <a:xfrm>
              <a:off x="2875721" y="3105833"/>
              <a:ext cx="1908313" cy="5436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Crystal-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storing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histiocytosis</a:t>
              </a:r>
              <a:endParaRPr lang="de-DE" sz="1400" dirty="0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C917414E-7B8B-4037-68EA-E8A94B95F3C7}"/>
                </a:ext>
              </a:extLst>
            </p:cNvPr>
            <p:cNvSpPr txBox="1"/>
            <p:nvPr/>
          </p:nvSpPr>
          <p:spPr>
            <a:xfrm>
              <a:off x="5001175" y="2967334"/>
              <a:ext cx="2189647" cy="5436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i="0" dirty="0">
                  <a:solidFill>
                    <a:srgbClr val="222222"/>
                  </a:solidFill>
                  <a:effectLst/>
                  <a:latin typeface="-apple-system"/>
                </a:rPr>
                <a:t>Embryonal </a:t>
              </a:r>
              <a:r>
                <a:rPr lang="en-US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tumour</a:t>
              </a:r>
              <a:r>
                <a:rPr lang="en-US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with multilayered rosettes</a:t>
              </a:r>
              <a:endParaRPr lang="de-DE" sz="1400" dirty="0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4784BD1E-231E-5F4F-F4D9-63B634A75C6E}"/>
                </a:ext>
              </a:extLst>
            </p:cNvPr>
            <p:cNvSpPr txBox="1"/>
            <p:nvPr/>
          </p:nvSpPr>
          <p:spPr>
            <a:xfrm>
              <a:off x="7492032" y="3141790"/>
              <a:ext cx="1908313" cy="5436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Melanotic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schwannoma</a:t>
              </a:r>
              <a:endParaRPr lang="de-DE" sz="1400" dirty="0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613AB131-5C10-A66E-08E3-9B9C0FBD22B4}"/>
                </a:ext>
              </a:extLst>
            </p:cNvPr>
            <p:cNvSpPr txBox="1"/>
            <p:nvPr/>
          </p:nvSpPr>
          <p:spPr>
            <a:xfrm>
              <a:off x="2756452" y="5703474"/>
              <a:ext cx="2146853" cy="3197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Angiocentric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glioma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.</a:t>
              </a:r>
              <a:endParaRPr lang="de-DE" sz="1400" dirty="0"/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44BC5F9-C214-8973-B990-E91E9705F621}"/>
                </a:ext>
              </a:extLst>
            </p:cNvPr>
            <p:cNvSpPr txBox="1"/>
            <p:nvPr/>
          </p:nvSpPr>
          <p:spPr>
            <a:xfrm>
              <a:off x="5287617" y="5564974"/>
              <a:ext cx="1842053" cy="5436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Cerebellar</a:t>
              </a:r>
              <a:r>
                <a:rPr lang="de-DE" sz="1400" b="0" i="0" dirty="0">
                  <a:solidFill>
                    <a:srgbClr val="222222"/>
                  </a:solidFill>
                  <a:effectLst/>
                  <a:latin typeface="-apple-system"/>
                </a:rPr>
                <a:t> </a:t>
              </a:r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liponeurocytoma</a:t>
              </a:r>
              <a:endParaRPr lang="de-DE" sz="1400" dirty="0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8286F745-9F00-E8DE-76F0-4E787739229D}"/>
                </a:ext>
              </a:extLst>
            </p:cNvPr>
            <p:cNvSpPr txBox="1"/>
            <p:nvPr/>
          </p:nvSpPr>
          <p:spPr>
            <a:xfrm>
              <a:off x="7774882" y="5740781"/>
              <a:ext cx="1342614" cy="3197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0" i="0" dirty="0" err="1">
                  <a:solidFill>
                    <a:srgbClr val="222222"/>
                  </a:solidFill>
                  <a:effectLst/>
                  <a:latin typeface="-apple-system"/>
                </a:rPr>
                <a:t>Pituicytoma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69696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nfluence Mobil - TUM Wiki">
            <a:extLst>
              <a:ext uri="{FF2B5EF4-FFF2-40B4-BE49-F238E27FC236}">
                <a16:creationId xmlns:a16="http://schemas.microsoft.com/office/drawing/2014/main" id="{17351CA7-D5F8-7EE5-21B5-5449FBEDAC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38"/>
          <a:stretch/>
        </p:blipFill>
        <p:spPr bwMode="auto">
          <a:xfrm>
            <a:off x="1635815" y="2035511"/>
            <a:ext cx="6959448" cy="408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35C2E83-CA1C-ED55-01E1-ECB790199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6104" y="0"/>
            <a:ext cx="3935896" cy="277792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A07EC0C7-5B06-A2C4-6BDC-38985FBD8397}"/>
              </a:ext>
            </a:extLst>
          </p:cNvPr>
          <p:cNvSpPr txBox="1"/>
          <p:nvPr/>
        </p:nvSpPr>
        <p:spPr>
          <a:xfrm>
            <a:off x="384313" y="249198"/>
            <a:ext cx="5711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Task: Classification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brain</a:t>
            </a:r>
            <a:r>
              <a:rPr lang="de-DE" sz="2400" dirty="0"/>
              <a:t> </a:t>
            </a:r>
            <a:r>
              <a:rPr lang="de-DE" sz="2400" dirty="0" err="1"/>
              <a:t>tumor</a:t>
            </a:r>
            <a:r>
              <a:rPr lang="de-DE" sz="2400" dirty="0"/>
              <a:t> grade</a:t>
            </a:r>
          </a:p>
        </p:txBody>
      </p:sp>
    </p:spTree>
    <p:extLst>
      <p:ext uri="{BB962C8B-B14F-4D97-AF65-F5344CB8AC3E}">
        <p14:creationId xmlns:p14="http://schemas.microsoft.com/office/powerpoint/2010/main" val="4138813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Office PowerPoint</Application>
  <PresentationFormat>Breitbild</PresentationFormat>
  <Paragraphs>62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Calibri</vt:lpstr>
      <vt:lpstr>Calibri Light</vt:lpstr>
      <vt:lpstr>Inter</vt:lpstr>
      <vt:lpstr>var(--jp-code-font-family)</vt:lpstr>
      <vt:lpstr>Office</vt:lpstr>
      <vt:lpstr>PowerPoint-Präsentation</vt:lpstr>
      <vt:lpstr>Background/Vision:</vt:lpstr>
      <vt:lpstr>Background/Vision:</vt:lpstr>
      <vt:lpstr>PowerPoint-Präsentation</vt:lpstr>
      <vt:lpstr>Preprocessing strategy:</vt:lpstr>
      <vt:lpstr>Preprocessing strategy:</vt:lpstr>
      <vt:lpstr>PowerPoint-Präsentation</vt:lpstr>
      <vt:lpstr>PowerPoint-Präsentation</vt:lpstr>
      <vt:lpstr>PowerPoint-Präsentation</vt:lpstr>
      <vt:lpstr>PowerPoint-Präsentation</vt:lpstr>
      <vt:lpstr>Application:</vt:lpstr>
      <vt:lpstr>PowerPoint-Präsentation</vt:lpstr>
      <vt:lpstr>Current Questions: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</dc:creator>
  <cp:lastModifiedBy>Maximilian</cp:lastModifiedBy>
  <cp:revision>2</cp:revision>
  <dcterms:created xsi:type="dcterms:W3CDTF">2023-05-15T08:20:48Z</dcterms:created>
  <dcterms:modified xsi:type="dcterms:W3CDTF">2023-05-15T18:15:03Z</dcterms:modified>
</cp:coreProperties>
</file>

<file path=docProps/thumbnail.jpeg>
</file>